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en.wikipedia.org/w/index.php?title=Louis_Octave_Fauchon-Villeplee&amp;action=edit&amp;redlink=1" TargetMode="External"/><Relationship Id="rId3" Type="http://schemas.openxmlformats.org/officeDocument/2006/relationships/hyperlink" Target="https://nationalinterest.org/blog/buzz/railguns-everything-you-always-wanted-know-168479" TargetMode="External"/><Relationship Id="rId4" Type="http://schemas.openxmlformats.org/officeDocument/2006/relationships/hyperlink" Target="http://mymechatronics.pbworks.com/w/page/21973487/Railgun"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ence.howstuffworks.com/rail-gun1.htm"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nationalinterest.org/blog/buzz/railguns-everything-you-always-wanted-know-168479" TargetMode="External"/><Relationship Id="rId3" Type="http://schemas.openxmlformats.org/officeDocument/2006/relationships/hyperlink" Target="https://learningenglish.voanews.com/a/us-navy-cancels-development-of-high-tech-railgun-weapon/5951475.html"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670f5dd7a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670f5dd7a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Overall, I am for the </a:t>
            </a:r>
            <a:r>
              <a:rPr lang="en"/>
              <a:t>development</a:t>
            </a:r>
            <a:r>
              <a:rPr lang="en"/>
              <a:t> of railguns. In my opinion, they have potential in use by the US Military, and could be a strategic weapon used in future wars. I think that if they were implemented, they could give an advantage to US ships in </a:t>
            </a:r>
            <a:r>
              <a:rPr lang="en"/>
              <a:t>maintaining</a:t>
            </a:r>
            <a:r>
              <a:rPr lang="en"/>
              <a:t> control and naval superiority. While some may argue that the development of new and better weapons only leads to more destruction and death in war, it seems </a:t>
            </a:r>
            <a:r>
              <a:rPr lang="en"/>
              <a:t>necessary</a:t>
            </a:r>
            <a:r>
              <a:rPr lang="en"/>
              <a:t> and could be useful in maintaining </a:t>
            </a:r>
            <a:r>
              <a:rPr lang="en"/>
              <a:t>peace</a:t>
            </a:r>
            <a:r>
              <a:rPr lang="en"/>
              <a: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670f5dd7a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670f5dd7a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my sources for the assignment, specifically without </a:t>
            </a:r>
            <a:r>
              <a:rPr lang="en"/>
              <a:t>referencing</a:t>
            </a:r>
            <a:r>
              <a:rPr lang="en"/>
              <a:t> wikipedia.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64a327bf8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64a327bf8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64a327bf8b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64a327bf8b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solidFill>
                  <a:schemeClr val="dk1"/>
                </a:solidFill>
                <a:uFill>
                  <a:noFill/>
                </a:uFill>
                <a:hlinkClick r:id="rId2">
                  <a:extLst>
                    <a:ext uri="{A12FA001-AC4F-418D-AE19-62706E023703}">
                      <ahyp:hlinkClr val="tx"/>
                    </a:ext>
                  </a:extLst>
                </a:hlinkClick>
              </a:rPr>
              <a:t>ouis Octave Fauchon-Villeplee</a:t>
            </a:r>
            <a:r>
              <a:rPr lang="en"/>
              <a:t> created the first concept of a railgun in 1918. His invention used electricity to propel a projectile, but was very basic and required a lot of energy. He later got a US patent for this, but development continued when Germans during the second world war continued to research it, trying to improve the design. What is known as a railgun was actually truly developed starting in 2005 when the US Navy started a project on it. They wanted to created an operational railgun that could be used to defend Navy ships against hypersonic missiles. </a:t>
            </a:r>
            <a:endParaRPr/>
          </a:p>
          <a:p>
            <a:pPr indent="0" lvl="0" marL="0" rtl="0" algn="l">
              <a:spcBef>
                <a:spcPts val="0"/>
              </a:spcBef>
              <a:spcAft>
                <a:spcPts val="0"/>
              </a:spcAft>
              <a:buNone/>
            </a:pPr>
            <a:r>
              <a:rPr lang="en" u="sng">
                <a:solidFill>
                  <a:schemeClr val="hlink"/>
                </a:solidFill>
                <a:hlinkClick r:id="rId3"/>
              </a:rPr>
              <a:t>https://nationalinterest.org/blog/buzz/railguns-everything-you-always-wanted-know-168479</a:t>
            </a:r>
            <a:endParaRPr/>
          </a:p>
          <a:p>
            <a:pPr indent="0" lvl="0" marL="0" rtl="0" algn="l">
              <a:spcBef>
                <a:spcPts val="0"/>
              </a:spcBef>
              <a:spcAft>
                <a:spcPts val="0"/>
              </a:spcAft>
              <a:buNone/>
            </a:pPr>
            <a:r>
              <a:rPr lang="en" u="sng">
                <a:solidFill>
                  <a:schemeClr val="hlink"/>
                </a:solidFill>
                <a:hlinkClick r:id="rId4"/>
              </a:rPr>
              <a:t>http://mymechatronics.pbworks.com/w/page/21973487/Railgun</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670f5dd7a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670f5dd7a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railgun operates using electromagnetic </a:t>
            </a:r>
            <a:r>
              <a:rPr lang="en"/>
              <a:t>fields</a:t>
            </a:r>
            <a:r>
              <a:rPr lang="en"/>
              <a:t>. When energy is run through a conductive substance, an electromagnetic field is </a:t>
            </a:r>
            <a:r>
              <a:rPr lang="en"/>
              <a:t>produced</a:t>
            </a:r>
            <a:r>
              <a:rPr lang="en"/>
              <a:t>. This is utilized by sending massive amounts of </a:t>
            </a:r>
            <a:r>
              <a:rPr lang="en"/>
              <a:t>energy</a:t>
            </a:r>
            <a:r>
              <a:rPr lang="en"/>
              <a:t> down two rails, and the resulting </a:t>
            </a:r>
            <a:r>
              <a:rPr lang="en"/>
              <a:t>field</a:t>
            </a:r>
            <a:r>
              <a:rPr lang="en"/>
              <a:t> accelerates the projectile away from the power source (down the barrel). The </a:t>
            </a:r>
            <a:r>
              <a:rPr lang="en"/>
              <a:t>acceleration</a:t>
            </a:r>
            <a:r>
              <a:rPr lang="en"/>
              <a:t> and velocity of the projectile can be adjusted by changing the length of the rails and the amount of power used. </a:t>
            </a:r>
            <a:endParaRPr/>
          </a:p>
          <a:p>
            <a:pPr indent="0" lvl="0" marL="0" rtl="0" algn="l">
              <a:spcBef>
                <a:spcPts val="0"/>
              </a:spcBef>
              <a:spcAft>
                <a:spcPts val="0"/>
              </a:spcAft>
              <a:buNone/>
            </a:pPr>
            <a:r>
              <a:rPr lang="en" u="sng">
                <a:solidFill>
                  <a:schemeClr val="hlink"/>
                </a:solidFill>
                <a:hlinkClick r:id="rId2"/>
              </a:rPr>
              <a:t>https://science.howstuffworks.com/rail-gun1.htm</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64a327bf8b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64a327bf8b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railgun would be implemented into modern warfare if it is ever completed. It could be built into military ships and used to defend </a:t>
            </a:r>
            <a:r>
              <a:rPr lang="en"/>
              <a:t>the</a:t>
            </a:r>
            <a:r>
              <a:rPr lang="en"/>
              <a:t> ships from aircraft (AA) or hypersonic cruise </a:t>
            </a:r>
            <a:r>
              <a:rPr lang="en"/>
              <a:t>missiles</a:t>
            </a:r>
            <a:r>
              <a:rPr lang="en"/>
              <a:t>. Additionally, the railgun could be used to bombard land targets like enemy </a:t>
            </a:r>
            <a:r>
              <a:rPr lang="en"/>
              <a:t>military</a:t>
            </a:r>
            <a:r>
              <a:rPr lang="en"/>
              <a:t> bases. Some people have theorized that railguns on a massive scale could actually be used for planetary defence, in which they fire </a:t>
            </a:r>
            <a:r>
              <a:rPr lang="en"/>
              <a:t>large projectiles at asteroids to redirect them.  </a:t>
            </a:r>
            <a:endParaRPr/>
          </a:p>
          <a:p>
            <a:pPr indent="0" lvl="0" marL="0" rtl="0" algn="l">
              <a:spcBef>
                <a:spcPts val="0"/>
              </a:spcBef>
              <a:spcAft>
                <a:spcPts val="0"/>
              </a:spcAft>
              <a:buNone/>
            </a:pPr>
            <a:r>
              <a:rPr lang="en" u="sng">
                <a:solidFill>
                  <a:schemeClr val="hlink"/>
                </a:solidFill>
                <a:hlinkClick r:id="rId2"/>
              </a:rPr>
              <a:t>https://nationalinterest.org/blog/buzz/railguns-everything-you-always-wanted-know-168479</a:t>
            </a:r>
            <a:endParaRPr/>
          </a:p>
          <a:p>
            <a:pPr indent="0" lvl="0" marL="0" rtl="0" algn="l">
              <a:spcBef>
                <a:spcPts val="0"/>
              </a:spcBef>
              <a:spcAft>
                <a:spcPts val="0"/>
              </a:spcAft>
              <a:buNone/>
            </a:pPr>
            <a:r>
              <a:rPr lang="en" u="sng">
                <a:solidFill>
                  <a:schemeClr val="hlink"/>
                </a:solidFill>
                <a:hlinkClick r:id="rId3"/>
              </a:rPr>
              <a:t>https://learningenglish.voanews.com/a/us-navy-cancels-development-of-high-tech-railgun-weapon/5951475.html</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670f5dd7a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670f5dd7a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Examples of hypothetical railguns </a:t>
            </a:r>
            <a:r>
              <a:rPr lang="en"/>
              <a:t>portrayed</a:t>
            </a:r>
            <a:r>
              <a:rPr lang="en"/>
              <a:t> in digital media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670f5dd7a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670f5dd7a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railgun, if implemented, would have many potential benefits. Mainly, this has to do with its capabilities. </a:t>
            </a:r>
            <a:r>
              <a:rPr lang="en"/>
              <a:t>Railguns</a:t>
            </a:r>
            <a:r>
              <a:rPr lang="en"/>
              <a:t> would be </a:t>
            </a:r>
            <a:r>
              <a:rPr lang="en"/>
              <a:t>able</a:t>
            </a:r>
            <a:r>
              <a:rPr lang="en"/>
              <a:t> to fire </a:t>
            </a:r>
            <a:r>
              <a:rPr lang="en"/>
              <a:t>projectiles</a:t>
            </a:r>
            <a:r>
              <a:rPr lang="en"/>
              <a:t> much faster than traditional cannons like the 16 in Mark 7 cannon, which is common on US battleships. The projectiles would travel faster than mach 6, around 5,400 miles per hour, with an effective range of about 126 miles. Higher speeds also means better accuracy at longer ranges. It also means that the projectiles have so much kinetic energy that explosive rounds aren’t </a:t>
            </a:r>
            <a:r>
              <a:rPr lang="en"/>
              <a:t>necessary</a:t>
            </a:r>
            <a:r>
              <a:rPr lang="en"/>
              <a:t>, the force generated from the impact will destroy anything it hits. A lack of explosive inside the projectile also reduces their cost, making the railgun more practical.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6edcb5b88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6edcb5b88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670f5dd7a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670f5dd7a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While railguns would have several advantages over other weapons, they also have many issues preventing them from being built and </a:t>
            </a:r>
            <a:r>
              <a:rPr lang="en"/>
              <a:t>implemented</a:t>
            </a:r>
            <a:r>
              <a:rPr lang="en"/>
              <a:t>. This is due to the requirements of the railgun. It hasn’t been completely developed yet, so there are still lots of issues. These include the massive amount of energy that the railgun needs to fire projectiles, which also means that they can only be </a:t>
            </a:r>
            <a:r>
              <a:rPr lang="en"/>
              <a:t>built</a:t>
            </a:r>
            <a:r>
              <a:rPr lang="en"/>
              <a:t>/used next to a </a:t>
            </a:r>
            <a:r>
              <a:rPr lang="en"/>
              <a:t>large</a:t>
            </a:r>
            <a:r>
              <a:rPr lang="en"/>
              <a:t> power supply like a ship with a nuclear reactor. Along with this, firing the railgun causes damage to it’s internal </a:t>
            </a:r>
            <a:r>
              <a:rPr lang="en"/>
              <a:t>machinery</a:t>
            </a:r>
            <a:r>
              <a:rPr lang="en"/>
              <a:t>, so the parts have to be constantly replaced.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9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hyperlink" Target="https://nationalinterest.org/blog/buzz/railguns-everything-you-always-wanted-know-168479" TargetMode="External"/><Relationship Id="rId4" Type="http://schemas.openxmlformats.org/officeDocument/2006/relationships/hyperlink" Target="http://mymechatronics.pbworks.com/w/page/21973487/Railgun" TargetMode="External"/><Relationship Id="rId5" Type="http://schemas.openxmlformats.org/officeDocument/2006/relationships/hyperlink" Target="https://learningenglish.voanews.com/a/us-navy-cancels-development-of-high-tech-railgun-weapon/5951475.html" TargetMode="External"/><Relationship Id="rId6" Type="http://schemas.openxmlformats.org/officeDocument/2006/relationships/hyperlink" Target="https://science.howstuffworks.com/rail-gun1.htm" TargetMode="External"/><Relationship Id="rId7" Type="http://schemas.openxmlformats.org/officeDocument/2006/relationships/hyperlink" Target="https://interestingengineering.com/innovation/railgun" TargetMode="External"/><Relationship Id="rId8"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11" Type="http://schemas.openxmlformats.org/officeDocument/2006/relationships/slide" Target="/ppt/slides/slide11.xml"/><Relationship Id="rId10" Type="http://schemas.openxmlformats.org/officeDocument/2006/relationships/slide" Target="/ppt/slides/slide10.xml"/><Relationship Id="rId12" Type="http://schemas.openxmlformats.org/officeDocument/2006/relationships/image" Target="../media/image11.png"/><Relationship Id="rId9" Type="http://schemas.openxmlformats.org/officeDocument/2006/relationships/slide" Target="/ppt/slides/slide9.xml"/><Relationship Id="rId5" Type="http://schemas.openxmlformats.org/officeDocument/2006/relationships/slide" Target="/ppt/slides/slide5.xml"/><Relationship Id="rId6" Type="http://schemas.openxmlformats.org/officeDocument/2006/relationships/slide" Target="/ppt/slides/slide6.xml"/><Relationship Id="rId7" Type="http://schemas.openxmlformats.org/officeDocument/2006/relationships/slide" Target="/ppt/slides/slide7.xml"/><Relationship Id="rId8" Type="http://schemas.openxmlformats.org/officeDocument/2006/relationships/slide" Target="/ppt/slides/slid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en.wikipedia.org/w/index.php?title=Louis_Octave_Fauchon-Villeplee&amp;action=edit&amp;redlink=1" TargetMode="Externa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7.png"/><Relationship Id="rId7"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Russo One"/>
                <a:ea typeface="Russo One"/>
                <a:cs typeface="Russo One"/>
                <a:sym typeface="Russo One"/>
              </a:rPr>
              <a:t>AI vs Intelligence in Rail Guns</a:t>
            </a:r>
            <a:endParaRPr b="1">
              <a:latin typeface="Russo One"/>
              <a:ea typeface="Russo One"/>
              <a:cs typeface="Russo One"/>
              <a:sym typeface="Russo One"/>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Russo One"/>
                <a:ea typeface="Russo One"/>
                <a:cs typeface="Russo One"/>
                <a:sym typeface="Russo One"/>
              </a:rPr>
              <a:t>Evan Keller</a:t>
            </a:r>
            <a:endParaRPr>
              <a:latin typeface="Russo One"/>
              <a:ea typeface="Russo One"/>
              <a:cs typeface="Russo One"/>
              <a:sym typeface="Russo On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2"/>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Summary</a:t>
            </a:r>
            <a:endParaRPr sz="2400"/>
          </a:p>
        </p:txBody>
      </p:sp>
      <p:sp>
        <p:nvSpPr>
          <p:cNvPr id="137" name="Google Shape;137;p22"/>
          <p:cNvSpPr txBox="1"/>
          <p:nvPr/>
        </p:nvSpPr>
        <p:spPr>
          <a:xfrm>
            <a:off x="400150" y="275100"/>
            <a:ext cx="836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38" name="Google Shape;138;p22"/>
          <p:cNvSpPr txBox="1"/>
          <p:nvPr/>
        </p:nvSpPr>
        <p:spPr>
          <a:xfrm>
            <a:off x="260900" y="518025"/>
            <a:ext cx="3759600" cy="24012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Roboto"/>
              <a:buChar char="-"/>
            </a:pPr>
            <a:r>
              <a:rPr lang="en" sz="1600">
                <a:latin typeface="Roboto"/>
                <a:ea typeface="Roboto"/>
                <a:cs typeface="Roboto"/>
                <a:sym typeface="Roboto"/>
              </a:rPr>
              <a:t>I support the advancement/development of railguns</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330200" lvl="0" marL="457200" rtl="0" algn="l">
              <a:spcBef>
                <a:spcPts val="0"/>
              </a:spcBef>
              <a:spcAft>
                <a:spcPts val="0"/>
              </a:spcAft>
              <a:buSzPts val="1600"/>
              <a:buFont typeface="Roboto"/>
              <a:buChar char="-"/>
            </a:pPr>
            <a:r>
              <a:rPr lang="en" sz="1600">
                <a:latin typeface="Roboto"/>
                <a:ea typeface="Roboto"/>
                <a:cs typeface="Roboto"/>
                <a:sym typeface="Roboto"/>
              </a:rPr>
              <a:t>They have potential use by the US military</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330200" lvl="0" marL="457200" rtl="0" algn="l">
              <a:spcBef>
                <a:spcPts val="0"/>
              </a:spcBef>
              <a:spcAft>
                <a:spcPts val="0"/>
              </a:spcAft>
              <a:buSzPts val="1600"/>
              <a:buFont typeface="Roboto"/>
              <a:buChar char="-"/>
            </a:pPr>
            <a:r>
              <a:rPr lang="en" sz="1600">
                <a:latin typeface="Roboto"/>
                <a:ea typeface="Roboto"/>
                <a:cs typeface="Roboto"/>
                <a:sym typeface="Roboto"/>
              </a:rPr>
              <a:t>Could be used to help maintain peace in the world</a:t>
            </a:r>
            <a:endParaRPr sz="1600">
              <a:latin typeface="Roboto"/>
              <a:ea typeface="Roboto"/>
              <a:cs typeface="Roboto"/>
              <a:sym typeface="Roboto"/>
            </a:endParaRPr>
          </a:p>
        </p:txBody>
      </p:sp>
      <p:pic>
        <p:nvPicPr>
          <p:cNvPr id="139" name="Google Shape;139;p22"/>
          <p:cNvPicPr preferRelativeResize="0"/>
          <p:nvPr/>
        </p:nvPicPr>
        <p:blipFill>
          <a:blip r:embed="rId3">
            <a:alphaModFix/>
          </a:blip>
          <a:stretch>
            <a:fillRect/>
          </a:stretch>
        </p:blipFill>
        <p:spPr>
          <a:xfrm>
            <a:off x="4401500" y="441825"/>
            <a:ext cx="4437699" cy="2956909"/>
          </a:xfrm>
          <a:prstGeom prst="rect">
            <a:avLst/>
          </a:prstGeom>
          <a:noFill/>
          <a:ln>
            <a:noFill/>
          </a:ln>
        </p:spPr>
      </p:pic>
      <p:sp>
        <p:nvSpPr>
          <p:cNvPr id="140" name="Google Shape;140;p22"/>
          <p:cNvSpPr txBox="1"/>
          <p:nvPr/>
        </p:nvSpPr>
        <p:spPr>
          <a:xfrm>
            <a:off x="4325300" y="3451225"/>
            <a:ext cx="3918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Chinese railgun </a:t>
            </a:r>
            <a:r>
              <a:rPr lang="en" sz="800">
                <a:latin typeface="Roboto"/>
                <a:ea typeface="Roboto"/>
                <a:cs typeface="Roboto"/>
                <a:sym typeface="Roboto"/>
              </a:rPr>
              <a:t>prototype on the ship Haiyang Shan</a:t>
            </a:r>
            <a:endParaRPr sz="80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146" name="Google Shape;146;p23"/>
          <p:cNvSpPr txBox="1"/>
          <p:nvPr>
            <p:ph idx="2" type="body"/>
          </p:nvPr>
        </p:nvSpPr>
        <p:spPr>
          <a:xfrm>
            <a:off x="4827900" y="1222663"/>
            <a:ext cx="3954000" cy="2550300"/>
          </a:xfrm>
          <a:prstGeom prst="rect">
            <a:avLst/>
          </a:prstGeom>
        </p:spPr>
        <p:txBody>
          <a:bodyPr anchorCtr="0" anchor="t" bIns="91425" lIns="91425" spcFirstLastPara="1" rIns="91425" wrap="square" tIns="91425">
            <a:normAutofit/>
          </a:bodyPr>
          <a:lstStyle/>
          <a:p>
            <a:pPr indent="-298450" lvl="0" marL="457200" rtl="0" algn="l">
              <a:lnSpc>
                <a:spcPct val="200000"/>
              </a:lnSpc>
              <a:spcBef>
                <a:spcPts val="0"/>
              </a:spcBef>
              <a:spcAft>
                <a:spcPts val="0"/>
              </a:spcAft>
              <a:buClr>
                <a:schemeClr val="accent5"/>
              </a:buClr>
              <a:buSzPts val="1100"/>
              <a:buFont typeface="Arial"/>
              <a:buChar char="-"/>
            </a:pPr>
            <a:r>
              <a:rPr lang="en" sz="1100" u="sng">
                <a:solidFill>
                  <a:schemeClr val="accent5"/>
                </a:solidFill>
                <a:latin typeface="Arial"/>
                <a:ea typeface="Arial"/>
                <a:cs typeface="Arial"/>
                <a:sym typeface="Arial"/>
                <a:hlinkClick r:id="rId3">
                  <a:extLst>
                    <a:ext uri="{A12FA001-AC4F-418D-AE19-62706E023703}">
                      <ahyp:hlinkClr val="tx"/>
                    </a:ext>
                  </a:extLst>
                </a:hlinkClick>
              </a:rPr>
              <a:t>Railguns: Everything You Always Wanted to Know</a:t>
            </a:r>
            <a:endParaRPr sz="1100">
              <a:solidFill>
                <a:schemeClr val="accent5"/>
              </a:solidFill>
              <a:latin typeface="Arial"/>
              <a:ea typeface="Arial"/>
              <a:cs typeface="Arial"/>
              <a:sym typeface="Arial"/>
            </a:endParaRPr>
          </a:p>
          <a:p>
            <a:pPr indent="-298450" lvl="0" marL="457200" rtl="0" algn="l">
              <a:lnSpc>
                <a:spcPct val="100000"/>
              </a:lnSpc>
              <a:spcBef>
                <a:spcPts val="0"/>
              </a:spcBef>
              <a:spcAft>
                <a:spcPts val="0"/>
              </a:spcAft>
              <a:buClr>
                <a:schemeClr val="accent5"/>
              </a:buClr>
              <a:buSzPts val="1100"/>
              <a:buFont typeface="Arial"/>
              <a:buChar char="-"/>
            </a:pPr>
            <a:r>
              <a:rPr lang="en" sz="1100" u="sng">
                <a:solidFill>
                  <a:schemeClr val="accent5"/>
                </a:solidFill>
                <a:latin typeface="Arial"/>
                <a:ea typeface="Arial"/>
                <a:cs typeface="Arial"/>
                <a:sym typeface="Arial"/>
                <a:hlinkClick r:id="rId4">
                  <a:extLst>
                    <a:ext uri="{A12FA001-AC4F-418D-AE19-62706E023703}">
                      <ahyp:hlinkClr val="tx"/>
                    </a:ext>
                  </a:extLst>
                </a:hlinkClick>
              </a:rPr>
              <a:t>Railgun- Mechatronics</a:t>
            </a:r>
            <a:endParaRPr sz="1100">
              <a:solidFill>
                <a:schemeClr val="accent5"/>
              </a:solidFill>
              <a:latin typeface="Arial"/>
              <a:ea typeface="Arial"/>
              <a:cs typeface="Arial"/>
              <a:sym typeface="Arial"/>
            </a:endParaRPr>
          </a:p>
          <a:p>
            <a:pPr indent="0" lvl="0" marL="0" rtl="0" algn="l">
              <a:lnSpc>
                <a:spcPct val="100000"/>
              </a:lnSpc>
              <a:spcBef>
                <a:spcPts val="0"/>
              </a:spcBef>
              <a:spcAft>
                <a:spcPts val="0"/>
              </a:spcAft>
              <a:buNone/>
            </a:pPr>
            <a:r>
              <a:t/>
            </a:r>
            <a:endParaRPr sz="1100">
              <a:solidFill>
                <a:schemeClr val="accent5"/>
              </a:solidFill>
              <a:latin typeface="Arial"/>
              <a:ea typeface="Arial"/>
              <a:cs typeface="Arial"/>
              <a:sym typeface="Arial"/>
            </a:endParaRPr>
          </a:p>
          <a:p>
            <a:pPr indent="-298450" lvl="0" marL="457200" rtl="0" algn="l">
              <a:lnSpc>
                <a:spcPct val="100000"/>
              </a:lnSpc>
              <a:spcBef>
                <a:spcPts val="0"/>
              </a:spcBef>
              <a:spcAft>
                <a:spcPts val="0"/>
              </a:spcAft>
              <a:buClr>
                <a:schemeClr val="accent5"/>
              </a:buClr>
              <a:buSzPts val="1100"/>
              <a:buFont typeface="Arial"/>
              <a:buChar char="-"/>
            </a:pPr>
            <a:r>
              <a:rPr lang="en" sz="1100" u="sng">
                <a:solidFill>
                  <a:schemeClr val="accent5"/>
                </a:solidFill>
                <a:latin typeface="Arial"/>
                <a:ea typeface="Arial"/>
                <a:cs typeface="Arial"/>
                <a:sym typeface="Arial"/>
                <a:hlinkClick r:id="rId5">
                  <a:extLst>
                    <a:ext uri="{A12FA001-AC4F-418D-AE19-62706E023703}">
                      <ahyp:hlinkClr val="tx"/>
                    </a:ext>
                  </a:extLst>
                </a:hlinkClick>
              </a:rPr>
              <a:t>US Navy Cancels Development of High-Tech Railgun Weapon</a:t>
            </a:r>
            <a:endParaRPr sz="1100">
              <a:solidFill>
                <a:schemeClr val="accent5"/>
              </a:solidFill>
              <a:latin typeface="Arial"/>
              <a:ea typeface="Arial"/>
              <a:cs typeface="Arial"/>
              <a:sym typeface="Arial"/>
            </a:endParaRPr>
          </a:p>
          <a:p>
            <a:pPr indent="0" lvl="0" marL="0" rtl="0" algn="l">
              <a:lnSpc>
                <a:spcPct val="100000"/>
              </a:lnSpc>
              <a:spcBef>
                <a:spcPts val="0"/>
              </a:spcBef>
              <a:spcAft>
                <a:spcPts val="0"/>
              </a:spcAft>
              <a:buNone/>
            </a:pPr>
            <a:r>
              <a:t/>
            </a:r>
            <a:endParaRPr sz="1100">
              <a:solidFill>
                <a:schemeClr val="accent5"/>
              </a:solidFill>
              <a:latin typeface="Arial"/>
              <a:ea typeface="Arial"/>
              <a:cs typeface="Arial"/>
              <a:sym typeface="Arial"/>
            </a:endParaRPr>
          </a:p>
          <a:p>
            <a:pPr indent="-298450" lvl="0" marL="457200" rtl="0" algn="l">
              <a:lnSpc>
                <a:spcPct val="100000"/>
              </a:lnSpc>
              <a:spcBef>
                <a:spcPts val="0"/>
              </a:spcBef>
              <a:spcAft>
                <a:spcPts val="0"/>
              </a:spcAft>
              <a:buClr>
                <a:schemeClr val="accent5"/>
              </a:buClr>
              <a:buSzPts val="1100"/>
              <a:buFont typeface="Arial"/>
              <a:buChar char="-"/>
            </a:pPr>
            <a:r>
              <a:rPr lang="en" sz="1100" u="sng">
                <a:solidFill>
                  <a:schemeClr val="accent5"/>
                </a:solidFill>
                <a:latin typeface="Arial"/>
                <a:ea typeface="Arial"/>
                <a:cs typeface="Arial"/>
                <a:sym typeface="Arial"/>
                <a:hlinkClick r:id="rId6">
                  <a:extLst>
                    <a:ext uri="{A12FA001-AC4F-418D-AE19-62706E023703}">
                      <ahyp:hlinkClr val="tx"/>
                    </a:ext>
                  </a:extLst>
                </a:hlinkClick>
              </a:rPr>
              <a:t>Rail Gun Basics</a:t>
            </a:r>
            <a:endParaRPr sz="1100">
              <a:solidFill>
                <a:schemeClr val="accent5"/>
              </a:solidFill>
              <a:latin typeface="Arial"/>
              <a:ea typeface="Arial"/>
              <a:cs typeface="Arial"/>
              <a:sym typeface="Arial"/>
            </a:endParaRPr>
          </a:p>
          <a:p>
            <a:pPr indent="0" lvl="0" marL="0" rtl="0" algn="l">
              <a:lnSpc>
                <a:spcPct val="100000"/>
              </a:lnSpc>
              <a:spcBef>
                <a:spcPts val="0"/>
              </a:spcBef>
              <a:spcAft>
                <a:spcPts val="0"/>
              </a:spcAft>
              <a:buNone/>
            </a:pPr>
            <a:r>
              <a:t/>
            </a:r>
            <a:endParaRPr sz="1100">
              <a:solidFill>
                <a:schemeClr val="accent5"/>
              </a:solidFill>
              <a:latin typeface="Arial"/>
              <a:ea typeface="Arial"/>
              <a:cs typeface="Arial"/>
              <a:sym typeface="Arial"/>
            </a:endParaRPr>
          </a:p>
          <a:p>
            <a:pPr indent="-298450" lvl="0" marL="457200" rtl="0" algn="l">
              <a:lnSpc>
                <a:spcPct val="100000"/>
              </a:lnSpc>
              <a:spcBef>
                <a:spcPts val="0"/>
              </a:spcBef>
              <a:spcAft>
                <a:spcPts val="0"/>
              </a:spcAft>
              <a:buClr>
                <a:schemeClr val="accent5"/>
              </a:buClr>
              <a:buSzPts val="1100"/>
              <a:buFont typeface="Arial"/>
              <a:buChar char="-"/>
            </a:pPr>
            <a:r>
              <a:rPr lang="en" sz="1100" u="sng">
                <a:solidFill>
                  <a:schemeClr val="hlink"/>
                </a:solidFill>
                <a:latin typeface="Arial"/>
                <a:ea typeface="Arial"/>
                <a:cs typeface="Arial"/>
                <a:sym typeface="Arial"/>
                <a:hlinkClick r:id="rId7"/>
              </a:rPr>
              <a:t>Ins and outs of railguns: Will they eventually see widespread usage?</a:t>
            </a:r>
            <a:endParaRPr sz="1100">
              <a:solidFill>
                <a:schemeClr val="accent5"/>
              </a:solidFill>
              <a:latin typeface="Arial"/>
              <a:ea typeface="Arial"/>
              <a:cs typeface="Arial"/>
              <a:sym typeface="Arial"/>
            </a:endParaRPr>
          </a:p>
          <a:p>
            <a:pPr indent="0" lvl="0" marL="0" rtl="0" algn="l">
              <a:lnSpc>
                <a:spcPct val="100000"/>
              </a:lnSpc>
              <a:spcBef>
                <a:spcPts val="0"/>
              </a:spcBef>
              <a:spcAft>
                <a:spcPts val="0"/>
              </a:spcAft>
              <a:buNone/>
            </a:pPr>
            <a:r>
              <a:t/>
            </a:r>
            <a:endParaRPr sz="1100">
              <a:solidFill>
                <a:schemeClr val="accent5"/>
              </a:solidFill>
              <a:latin typeface="Arial"/>
              <a:ea typeface="Arial"/>
              <a:cs typeface="Arial"/>
              <a:sym typeface="Arial"/>
            </a:endParaRPr>
          </a:p>
        </p:txBody>
      </p:sp>
      <p:pic>
        <p:nvPicPr>
          <p:cNvPr id="147" name="Google Shape;147;p23"/>
          <p:cNvPicPr preferRelativeResize="0"/>
          <p:nvPr/>
        </p:nvPicPr>
        <p:blipFill>
          <a:blip r:embed="rId8">
            <a:alphaModFix/>
          </a:blip>
          <a:stretch>
            <a:fillRect/>
          </a:stretch>
        </p:blipFill>
        <p:spPr>
          <a:xfrm>
            <a:off x="311300" y="1353725"/>
            <a:ext cx="4067866" cy="2288174"/>
          </a:xfrm>
          <a:prstGeom prst="rect">
            <a:avLst/>
          </a:prstGeom>
          <a:noFill/>
          <a:ln>
            <a:noFill/>
          </a:ln>
        </p:spPr>
      </p:pic>
      <p:sp>
        <p:nvSpPr>
          <p:cNvPr id="148" name="Google Shape;148;p23"/>
          <p:cNvSpPr txBox="1"/>
          <p:nvPr/>
        </p:nvSpPr>
        <p:spPr>
          <a:xfrm>
            <a:off x="308450" y="3726325"/>
            <a:ext cx="3159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Roboto"/>
                <a:ea typeface="Roboto"/>
                <a:cs typeface="Roboto"/>
                <a:sym typeface="Roboto"/>
              </a:rPr>
              <a:t>A US Navy railgun prototype</a:t>
            </a:r>
            <a:endParaRPr sz="800">
              <a:solidFill>
                <a:schemeClr val="lt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Overview</a:t>
            </a:r>
            <a:endParaRPr/>
          </a:p>
        </p:txBody>
      </p:sp>
      <p:sp>
        <p:nvSpPr>
          <p:cNvPr id="71" name="Google Shape;71;p14"/>
          <p:cNvSpPr txBox="1"/>
          <p:nvPr>
            <p:ph idx="1" type="body"/>
          </p:nvPr>
        </p:nvSpPr>
        <p:spPr>
          <a:xfrm>
            <a:off x="4572000" y="348750"/>
            <a:ext cx="4166400" cy="4293600"/>
          </a:xfrm>
          <a:prstGeom prst="rect">
            <a:avLst/>
          </a:prstGeom>
        </p:spPr>
        <p:txBody>
          <a:bodyPr anchorCtr="0" anchor="t" bIns="91425" lIns="91425" spcFirstLastPara="1" rIns="91425" wrap="square" tIns="91425">
            <a:noAutofit/>
          </a:bodyPr>
          <a:lstStyle/>
          <a:p>
            <a:pPr indent="-330200" lvl="0" marL="457200" rtl="0" algn="l">
              <a:lnSpc>
                <a:spcPct val="200000"/>
              </a:lnSpc>
              <a:spcBef>
                <a:spcPts val="0"/>
              </a:spcBef>
              <a:spcAft>
                <a:spcPts val="0"/>
              </a:spcAft>
              <a:buClr>
                <a:srgbClr val="000000"/>
              </a:buClr>
              <a:buSzPts val="1600"/>
              <a:buChar char="-"/>
            </a:pPr>
            <a:r>
              <a:rPr lang="en" sz="1600" u="sng">
                <a:solidFill>
                  <a:schemeClr val="hlink"/>
                </a:solidFill>
                <a:hlinkClick action="ppaction://hlinksldjump" r:id="rId3"/>
              </a:rPr>
              <a:t>History</a:t>
            </a:r>
            <a:endParaRPr sz="1600">
              <a:solidFill>
                <a:srgbClr val="000000"/>
              </a:solidFill>
            </a:endParaRPr>
          </a:p>
          <a:p>
            <a:pPr indent="-330200" lvl="0" marL="457200" rtl="0" algn="l">
              <a:lnSpc>
                <a:spcPct val="200000"/>
              </a:lnSpc>
              <a:spcBef>
                <a:spcPts val="0"/>
              </a:spcBef>
              <a:spcAft>
                <a:spcPts val="0"/>
              </a:spcAft>
              <a:buClr>
                <a:srgbClr val="000000"/>
              </a:buClr>
              <a:buSzPts val="1600"/>
              <a:buChar char="-"/>
            </a:pPr>
            <a:r>
              <a:rPr lang="en" sz="1600" u="sng">
                <a:solidFill>
                  <a:schemeClr val="hlink"/>
                </a:solidFill>
                <a:hlinkClick action="ppaction://hlinksldjump" r:id="rId4"/>
              </a:rPr>
              <a:t>Plan and Implementation (Mechanics)</a:t>
            </a:r>
            <a:endParaRPr sz="1600">
              <a:solidFill>
                <a:srgbClr val="000000"/>
              </a:solidFill>
            </a:endParaRPr>
          </a:p>
          <a:p>
            <a:pPr indent="-330200" lvl="0" marL="457200" rtl="0" algn="l">
              <a:lnSpc>
                <a:spcPct val="200000"/>
              </a:lnSpc>
              <a:spcBef>
                <a:spcPts val="0"/>
              </a:spcBef>
              <a:spcAft>
                <a:spcPts val="0"/>
              </a:spcAft>
              <a:buClr>
                <a:srgbClr val="000000"/>
              </a:buClr>
              <a:buSzPts val="1600"/>
              <a:buChar char="-"/>
            </a:pPr>
            <a:r>
              <a:rPr lang="en" sz="1600" u="sng">
                <a:solidFill>
                  <a:schemeClr val="hlink"/>
                </a:solidFill>
                <a:hlinkClick action="ppaction://hlinksldjump" r:id="rId5"/>
              </a:rPr>
              <a:t>Plan and Implementation (Uses)</a:t>
            </a:r>
            <a:endParaRPr sz="1600">
              <a:solidFill>
                <a:srgbClr val="000000"/>
              </a:solidFill>
            </a:endParaRPr>
          </a:p>
          <a:p>
            <a:pPr indent="-330200" lvl="0" marL="457200" rtl="0" algn="l">
              <a:lnSpc>
                <a:spcPct val="200000"/>
              </a:lnSpc>
              <a:spcBef>
                <a:spcPts val="0"/>
              </a:spcBef>
              <a:spcAft>
                <a:spcPts val="0"/>
              </a:spcAft>
              <a:buClr>
                <a:srgbClr val="000000"/>
              </a:buClr>
              <a:buSzPts val="1600"/>
              <a:buChar char="-"/>
            </a:pPr>
            <a:r>
              <a:rPr lang="en" sz="1600" u="sng">
                <a:solidFill>
                  <a:schemeClr val="hlink"/>
                </a:solidFill>
                <a:hlinkClick action="ppaction://hlinksldjump" r:id="rId6"/>
              </a:rPr>
              <a:t>Railgun concepts</a:t>
            </a:r>
            <a:endParaRPr sz="1600">
              <a:solidFill>
                <a:srgbClr val="000000"/>
              </a:solidFill>
            </a:endParaRPr>
          </a:p>
          <a:p>
            <a:pPr indent="-330200" lvl="0" marL="457200" rtl="0" algn="l">
              <a:lnSpc>
                <a:spcPct val="200000"/>
              </a:lnSpc>
              <a:spcBef>
                <a:spcPts val="0"/>
              </a:spcBef>
              <a:spcAft>
                <a:spcPts val="0"/>
              </a:spcAft>
              <a:buClr>
                <a:srgbClr val="000000"/>
              </a:buClr>
              <a:buSzPts val="1600"/>
              <a:buChar char="-"/>
            </a:pPr>
            <a:r>
              <a:rPr lang="en" sz="1600" u="sng">
                <a:solidFill>
                  <a:schemeClr val="hlink"/>
                </a:solidFill>
                <a:hlinkClick action="ppaction://hlinksldjump" r:id="rId7"/>
              </a:rPr>
              <a:t>Upsides of the Advancement</a:t>
            </a:r>
            <a:endParaRPr sz="1600">
              <a:solidFill>
                <a:srgbClr val="000000"/>
              </a:solidFill>
            </a:endParaRPr>
          </a:p>
          <a:p>
            <a:pPr indent="-330200" lvl="0" marL="457200" rtl="0" algn="l">
              <a:lnSpc>
                <a:spcPct val="200000"/>
              </a:lnSpc>
              <a:spcBef>
                <a:spcPts val="0"/>
              </a:spcBef>
              <a:spcAft>
                <a:spcPts val="0"/>
              </a:spcAft>
              <a:buClr>
                <a:srgbClr val="000000"/>
              </a:buClr>
              <a:buSzPts val="1600"/>
              <a:buChar char="-"/>
            </a:pPr>
            <a:r>
              <a:rPr lang="en" sz="1600" u="sng">
                <a:solidFill>
                  <a:schemeClr val="hlink"/>
                </a:solidFill>
                <a:hlinkClick action="ppaction://hlinksldjump" r:id="rId8"/>
              </a:rPr>
              <a:t>Statistics Graph</a:t>
            </a:r>
            <a:endParaRPr sz="1600">
              <a:solidFill>
                <a:srgbClr val="000000"/>
              </a:solidFill>
            </a:endParaRPr>
          </a:p>
          <a:p>
            <a:pPr indent="-330200" lvl="0" marL="457200" rtl="0" algn="l">
              <a:lnSpc>
                <a:spcPct val="200000"/>
              </a:lnSpc>
              <a:spcBef>
                <a:spcPts val="0"/>
              </a:spcBef>
              <a:spcAft>
                <a:spcPts val="0"/>
              </a:spcAft>
              <a:buClr>
                <a:srgbClr val="000000"/>
              </a:buClr>
              <a:buSzPts val="1600"/>
              <a:buChar char="-"/>
            </a:pPr>
            <a:r>
              <a:rPr lang="en" sz="1600" u="sng">
                <a:solidFill>
                  <a:schemeClr val="hlink"/>
                </a:solidFill>
                <a:hlinkClick action="ppaction://hlinksldjump" r:id="rId9"/>
              </a:rPr>
              <a:t>Downsides of the Advancement</a:t>
            </a:r>
            <a:endParaRPr sz="1600">
              <a:solidFill>
                <a:srgbClr val="000000"/>
              </a:solidFill>
            </a:endParaRPr>
          </a:p>
          <a:p>
            <a:pPr indent="-330200" lvl="0" marL="457200" rtl="0" algn="l">
              <a:lnSpc>
                <a:spcPct val="200000"/>
              </a:lnSpc>
              <a:spcBef>
                <a:spcPts val="0"/>
              </a:spcBef>
              <a:spcAft>
                <a:spcPts val="0"/>
              </a:spcAft>
              <a:buClr>
                <a:srgbClr val="000000"/>
              </a:buClr>
              <a:buSzPts val="1600"/>
              <a:buChar char="-"/>
            </a:pPr>
            <a:r>
              <a:rPr lang="en" sz="1600" u="sng">
                <a:solidFill>
                  <a:schemeClr val="hlink"/>
                </a:solidFill>
                <a:hlinkClick action="ppaction://hlinksldjump" r:id="rId10"/>
              </a:rPr>
              <a:t>Summary</a:t>
            </a:r>
            <a:endParaRPr sz="1600">
              <a:solidFill>
                <a:srgbClr val="000000"/>
              </a:solidFill>
            </a:endParaRPr>
          </a:p>
          <a:p>
            <a:pPr indent="-330200" lvl="0" marL="457200" rtl="0" algn="l">
              <a:lnSpc>
                <a:spcPct val="200000"/>
              </a:lnSpc>
              <a:spcBef>
                <a:spcPts val="0"/>
              </a:spcBef>
              <a:spcAft>
                <a:spcPts val="0"/>
              </a:spcAft>
              <a:buClr>
                <a:srgbClr val="000000"/>
              </a:buClr>
              <a:buSzPts val="1600"/>
              <a:buChar char="-"/>
            </a:pPr>
            <a:r>
              <a:rPr lang="en" sz="1600" u="sng">
                <a:solidFill>
                  <a:schemeClr val="hlink"/>
                </a:solidFill>
                <a:hlinkClick action="ppaction://hlinksldjump" r:id="rId11"/>
              </a:rPr>
              <a:t>References</a:t>
            </a:r>
            <a:endParaRPr sz="1600">
              <a:solidFill>
                <a:srgbClr val="000000"/>
              </a:solidFill>
            </a:endParaRPr>
          </a:p>
          <a:p>
            <a:pPr indent="0" lvl="0" marL="457200" rtl="0" algn="l">
              <a:lnSpc>
                <a:spcPct val="200000"/>
              </a:lnSpc>
              <a:spcBef>
                <a:spcPts val="0"/>
              </a:spcBef>
              <a:spcAft>
                <a:spcPts val="0"/>
              </a:spcAft>
              <a:buSzPts val="523"/>
              <a:buNone/>
            </a:pPr>
            <a:r>
              <a:t/>
            </a:r>
            <a:endParaRPr sz="1800">
              <a:solidFill>
                <a:srgbClr val="000000"/>
              </a:solidFill>
            </a:endParaRPr>
          </a:p>
        </p:txBody>
      </p:sp>
      <p:pic>
        <p:nvPicPr>
          <p:cNvPr id="72" name="Google Shape;72;p14"/>
          <p:cNvPicPr preferRelativeResize="0"/>
          <p:nvPr/>
        </p:nvPicPr>
        <p:blipFill>
          <a:blip r:embed="rId12">
            <a:alphaModFix/>
          </a:blip>
          <a:stretch>
            <a:fillRect/>
          </a:stretch>
        </p:blipFill>
        <p:spPr>
          <a:xfrm>
            <a:off x="654752" y="2450875"/>
            <a:ext cx="3115576" cy="2248452"/>
          </a:xfrm>
          <a:prstGeom prst="rect">
            <a:avLst/>
          </a:prstGeom>
          <a:noFill/>
          <a:ln>
            <a:noFill/>
          </a:ln>
        </p:spPr>
      </p:pic>
      <p:sp>
        <p:nvSpPr>
          <p:cNvPr id="73" name="Google Shape;73;p14"/>
          <p:cNvSpPr txBox="1"/>
          <p:nvPr/>
        </p:nvSpPr>
        <p:spPr>
          <a:xfrm>
            <a:off x="1468225" y="4664825"/>
            <a:ext cx="13935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Railgun Testing by the US Navy</a:t>
            </a:r>
            <a:endParaRPr sz="600">
              <a:solidFill>
                <a:schemeClr val="lt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History</a:t>
            </a:r>
            <a:endParaRPr/>
          </a:p>
        </p:txBody>
      </p:sp>
      <p:sp>
        <p:nvSpPr>
          <p:cNvPr id="79" name="Google Shape;79;p15"/>
          <p:cNvSpPr txBox="1"/>
          <p:nvPr>
            <p:ph idx="1" type="body"/>
          </p:nvPr>
        </p:nvSpPr>
        <p:spPr>
          <a:xfrm>
            <a:off x="311700" y="1505700"/>
            <a:ext cx="4260300" cy="30762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Clr>
                <a:srgbClr val="000000"/>
              </a:buClr>
              <a:buSzPts val="1400"/>
              <a:buChar char="-"/>
            </a:pPr>
            <a:r>
              <a:rPr lang="en" sz="1400">
                <a:solidFill>
                  <a:srgbClr val="000000"/>
                </a:solidFill>
              </a:rPr>
              <a:t>First concept created in 1918</a:t>
            </a:r>
            <a:endParaRPr sz="1400">
              <a:solidFill>
                <a:srgbClr val="000000"/>
              </a:solidFill>
            </a:endParaRPr>
          </a:p>
          <a:p>
            <a:pPr indent="-317500" lvl="0" marL="457200" rtl="0" algn="l">
              <a:lnSpc>
                <a:spcPct val="200000"/>
              </a:lnSpc>
              <a:spcBef>
                <a:spcPts val="0"/>
              </a:spcBef>
              <a:spcAft>
                <a:spcPts val="0"/>
              </a:spcAft>
              <a:buClr>
                <a:srgbClr val="000000"/>
              </a:buClr>
              <a:buSzPts val="1400"/>
              <a:buChar char="-"/>
            </a:pPr>
            <a:r>
              <a:rPr lang="en" sz="1400">
                <a:solidFill>
                  <a:srgbClr val="000000"/>
                </a:solidFill>
                <a:uFill>
                  <a:noFill/>
                </a:uFill>
                <a:hlinkClick r:id="rId3">
                  <a:extLst>
                    <a:ext uri="{A12FA001-AC4F-418D-AE19-62706E023703}">
                      <ahyp:hlinkClr val="tx"/>
                    </a:ext>
                  </a:extLst>
                </a:hlinkClick>
              </a:rPr>
              <a:t>Louis Octave Fauchon-Villeplee</a:t>
            </a:r>
            <a:r>
              <a:rPr lang="en" sz="1400">
                <a:solidFill>
                  <a:srgbClr val="000000"/>
                </a:solidFill>
              </a:rPr>
              <a:t> made the “Electric </a:t>
            </a:r>
            <a:r>
              <a:rPr lang="en" sz="1400">
                <a:solidFill>
                  <a:srgbClr val="000000"/>
                </a:solidFill>
              </a:rPr>
              <a:t>Apparatus</a:t>
            </a:r>
            <a:r>
              <a:rPr lang="en" sz="1400">
                <a:solidFill>
                  <a:srgbClr val="000000"/>
                </a:solidFill>
              </a:rPr>
              <a:t> for Propelling Projectiles”</a:t>
            </a:r>
            <a:endParaRPr sz="1400">
              <a:solidFill>
                <a:srgbClr val="000000"/>
              </a:solidFill>
            </a:endParaRPr>
          </a:p>
          <a:p>
            <a:pPr indent="-317500" lvl="0" marL="457200" rtl="0" algn="l">
              <a:lnSpc>
                <a:spcPct val="200000"/>
              </a:lnSpc>
              <a:spcBef>
                <a:spcPts val="0"/>
              </a:spcBef>
              <a:spcAft>
                <a:spcPts val="0"/>
              </a:spcAft>
              <a:buClr>
                <a:srgbClr val="000000"/>
              </a:buClr>
              <a:buSzPts val="1400"/>
              <a:buChar char="-"/>
            </a:pPr>
            <a:r>
              <a:rPr lang="en" sz="1400">
                <a:solidFill>
                  <a:srgbClr val="000000"/>
                </a:solidFill>
              </a:rPr>
              <a:t>Later developed by </a:t>
            </a:r>
            <a:r>
              <a:rPr lang="en" sz="1400">
                <a:solidFill>
                  <a:srgbClr val="000000"/>
                </a:solidFill>
              </a:rPr>
              <a:t>Germany's</a:t>
            </a:r>
            <a:r>
              <a:rPr lang="en" sz="1400">
                <a:solidFill>
                  <a:srgbClr val="000000"/>
                </a:solidFill>
              </a:rPr>
              <a:t> </a:t>
            </a:r>
            <a:r>
              <a:rPr lang="en" sz="1400">
                <a:solidFill>
                  <a:srgbClr val="000000"/>
                </a:solidFill>
              </a:rPr>
              <a:t>ordnance</a:t>
            </a:r>
            <a:r>
              <a:rPr lang="en" sz="1400">
                <a:solidFill>
                  <a:srgbClr val="000000"/>
                </a:solidFill>
              </a:rPr>
              <a:t> office in WW2 (see image)</a:t>
            </a:r>
            <a:endParaRPr sz="1400">
              <a:solidFill>
                <a:srgbClr val="000000"/>
              </a:solidFill>
            </a:endParaRPr>
          </a:p>
          <a:p>
            <a:pPr indent="-317500" lvl="0" marL="457200" rtl="0" algn="l">
              <a:lnSpc>
                <a:spcPct val="200000"/>
              </a:lnSpc>
              <a:spcBef>
                <a:spcPts val="0"/>
              </a:spcBef>
              <a:spcAft>
                <a:spcPts val="0"/>
              </a:spcAft>
              <a:buClr>
                <a:srgbClr val="000000"/>
              </a:buClr>
              <a:buSzPts val="1400"/>
              <a:buChar char="-"/>
            </a:pPr>
            <a:r>
              <a:rPr lang="en" sz="1400">
                <a:solidFill>
                  <a:srgbClr val="000000"/>
                </a:solidFill>
              </a:rPr>
              <a:t>Main advancements done by the US Navy starting in 2005</a:t>
            </a:r>
            <a:endParaRPr sz="1400">
              <a:solidFill>
                <a:srgbClr val="000000"/>
              </a:solidFill>
            </a:endParaRPr>
          </a:p>
          <a:p>
            <a:pPr indent="0" lvl="0" marL="457200" rtl="0" algn="l">
              <a:lnSpc>
                <a:spcPct val="200000"/>
              </a:lnSpc>
              <a:spcBef>
                <a:spcPts val="1200"/>
              </a:spcBef>
              <a:spcAft>
                <a:spcPts val="1200"/>
              </a:spcAft>
              <a:buNone/>
            </a:pPr>
            <a:r>
              <a:t/>
            </a:r>
            <a:endParaRPr sz="1400">
              <a:solidFill>
                <a:srgbClr val="000000"/>
              </a:solidFill>
            </a:endParaRPr>
          </a:p>
        </p:txBody>
      </p:sp>
      <p:pic>
        <p:nvPicPr>
          <p:cNvPr id="80" name="Google Shape;80;p15"/>
          <p:cNvPicPr preferRelativeResize="0"/>
          <p:nvPr/>
        </p:nvPicPr>
        <p:blipFill>
          <a:blip r:embed="rId4">
            <a:alphaModFix/>
          </a:blip>
          <a:stretch>
            <a:fillRect/>
          </a:stretch>
        </p:blipFill>
        <p:spPr>
          <a:xfrm>
            <a:off x="5483000" y="1361550"/>
            <a:ext cx="2746543" cy="3714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Plan and Implementation 		</a:t>
            </a:r>
            <a:r>
              <a:rPr lang="en" sz="2000"/>
              <a:t>M</a:t>
            </a:r>
            <a:r>
              <a:rPr lang="en" sz="2000"/>
              <a:t>echanics</a:t>
            </a:r>
            <a:endParaRPr sz="2000"/>
          </a:p>
        </p:txBody>
      </p:sp>
      <p:sp>
        <p:nvSpPr>
          <p:cNvPr id="86" name="Google Shape;86;p16"/>
          <p:cNvSpPr txBox="1"/>
          <p:nvPr/>
        </p:nvSpPr>
        <p:spPr>
          <a:xfrm>
            <a:off x="383475" y="2058950"/>
            <a:ext cx="5518500" cy="2339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A railgun fires a projectile using </a:t>
            </a:r>
            <a:r>
              <a:rPr lang="en">
                <a:latin typeface="Roboto"/>
                <a:ea typeface="Roboto"/>
                <a:cs typeface="Roboto"/>
                <a:sym typeface="Roboto"/>
              </a:rPr>
              <a:t>electricity</a:t>
            </a:r>
            <a:r>
              <a:rPr lang="en">
                <a:latin typeface="Roboto"/>
                <a:ea typeface="Roboto"/>
                <a:cs typeface="Roboto"/>
                <a:sym typeface="Roboto"/>
              </a:rPr>
              <a:t> and conductive rails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Energy is sent through the rails, creating an electromagnetic field</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Projectile is </a:t>
            </a:r>
            <a:r>
              <a:rPr lang="en">
                <a:latin typeface="Roboto"/>
                <a:ea typeface="Roboto"/>
                <a:cs typeface="Roboto"/>
                <a:sym typeface="Roboto"/>
              </a:rPr>
              <a:t>accelerated</a:t>
            </a:r>
            <a:r>
              <a:rPr lang="en">
                <a:latin typeface="Roboto"/>
                <a:ea typeface="Roboto"/>
                <a:cs typeface="Roboto"/>
                <a:sym typeface="Roboto"/>
              </a:rPr>
              <a:t> by the </a:t>
            </a:r>
            <a:r>
              <a:rPr lang="en">
                <a:latin typeface="Roboto"/>
                <a:ea typeface="Roboto"/>
                <a:cs typeface="Roboto"/>
                <a:sym typeface="Roboto"/>
              </a:rPr>
              <a:t>field</a:t>
            </a:r>
            <a:r>
              <a:rPr lang="en">
                <a:latin typeface="Roboto"/>
                <a:ea typeface="Roboto"/>
                <a:cs typeface="Roboto"/>
                <a:sym typeface="Roboto"/>
              </a:rPr>
              <a:t>, launching out of the rails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Longer rails and more power=higher projectile velocity</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87" name="Google Shape;87;p16"/>
          <p:cNvPicPr preferRelativeResize="0"/>
          <p:nvPr/>
        </p:nvPicPr>
        <p:blipFill>
          <a:blip r:embed="rId3">
            <a:alphaModFix/>
          </a:blip>
          <a:stretch>
            <a:fillRect/>
          </a:stretch>
        </p:blipFill>
        <p:spPr>
          <a:xfrm>
            <a:off x="6070075" y="1777763"/>
            <a:ext cx="2762250" cy="2752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Plan and Implementation</a:t>
            </a:r>
            <a:endParaRPr/>
          </a:p>
          <a:p>
            <a:pPr indent="0" lvl="0" marL="0" rtl="0" algn="l">
              <a:spcBef>
                <a:spcPts val="0"/>
              </a:spcBef>
              <a:spcAft>
                <a:spcPts val="0"/>
              </a:spcAft>
              <a:buNone/>
            </a:pPr>
            <a:r>
              <a:t/>
            </a:r>
            <a:endParaRPr sz="1800"/>
          </a:p>
          <a:p>
            <a:pPr indent="0" lvl="0" marL="0" rtl="0" algn="l">
              <a:spcBef>
                <a:spcPts val="0"/>
              </a:spcBef>
              <a:spcAft>
                <a:spcPts val="0"/>
              </a:spcAft>
              <a:buNone/>
            </a:pPr>
            <a:r>
              <a:t/>
            </a:r>
            <a:endParaRPr sz="2200"/>
          </a:p>
        </p:txBody>
      </p:sp>
      <p:sp>
        <p:nvSpPr>
          <p:cNvPr id="93" name="Google Shape;93;p1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Who and What</a:t>
            </a:r>
            <a:endParaRPr/>
          </a:p>
        </p:txBody>
      </p:sp>
      <p:sp>
        <p:nvSpPr>
          <p:cNvPr id="94" name="Google Shape;94;p17"/>
          <p:cNvSpPr txBox="1"/>
          <p:nvPr/>
        </p:nvSpPr>
        <p:spPr>
          <a:xfrm>
            <a:off x="4109800" y="1078650"/>
            <a:ext cx="4768500" cy="29862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The railgun would be used on military ships for defence</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Projectiles would be fired at cruise </a:t>
            </a:r>
            <a:r>
              <a:rPr lang="en">
                <a:latin typeface="Roboto"/>
                <a:ea typeface="Roboto"/>
                <a:cs typeface="Roboto"/>
                <a:sym typeface="Roboto"/>
              </a:rPr>
              <a:t>missiles</a:t>
            </a:r>
            <a:r>
              <a:rPr lang="en">
                <a:latin typeface="Roboto"/>
                <a:ea typeface="Roboto"/>
                <a:cs typeface="Roboto"/>
                <a:sym typeface="Roboto"/>
              </a:rPr>
              <a:t> or enemy aircraft to defend the ship</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Larger scale railguns could be used for planetary defence</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Used in modern warfare/future wars</a:t>
            </a:r>
            <a:endParaRPr>
              <a:latin typeface="Roboto"/>
              <a:ea typeface="Roboto"/>
              <a:cs typeface="Roboto"/>
              <a:sym typeface="Roboto"/>
            </a:endParaRPr>
          </a:p>
        </p:txBody>
      </p:sp>
      <p:pic>
        <p:nvPicPr>
          <p:cNvPr id="95" name="Google Shape;95;p17"/>
          <p:cNvPicPr preferRelativeResize="0"/>
          <p:nvPr/>
        </p:nvPicPr>
        <p:blipFill>
          <a:blip r:embed="rId3">
            <a:alphaModFix/>
          </a:blip>
          <a:stretch>
            <a:fillRect/>
          </a:stretch>
        </p:blipFill>
        <p:spPr>
          <a:xfrm>
            <a:off x="293188" y="2065600"/>
            <a:ext cx="3164567" cy="1975151"/>
          </a:xfrm>
          <a:prstGeom prst="rect">
            <a:avLst/>
          </a:prstGeom>
          <a:noFill/>
          <a:ln>
            <a:noFill/>
          </a:ln>
        </p:spPr>
      </p:pic>
      <p:sp>
        <p:nvSpPr>
          <p:cNvPr id="96" name="Google Shape;96;p17"/>
          <p:cNvSpPr txBox="1"/>
          <p:nvPr/>
        </p:nvSpPr>
        <p:spPr>
          <a:xfrm>
            <a:off x="186000" y="4040750"/>
            <a:ext cx="2075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Roboto"/>
                <a:ea typeface="Roboto"/>
                <a:cs typeface="Roboto"/>
                <a:sym typeface="Roboto"/>
              </a:rPr>
              <a:t>Concept art for large-scale railguns</a:t>
            </a:r>
            <a:endParaRPr sz="800">
              <a:solidFill>
                <a:schemeClr val="lt1"/>
              </a:solidFill>
              <a:latin typeface="Roboto"/>
              <a:ea typeface="Roboto"/>
              <a:cs typeface="Roboto"/>
              <a:sym typeface="Roboto"/>
            </a:endParaRPr>
          </a:p>
        </p:txBody>
      </p:sp>
      <p:sp>
        <p:nvSpPr>
          <p:cNvPr id="97" name="Google Shape;97;p17"/>
          <p:cNvSpPr txBox="1"/>
          <p:nvPr/>
        </p:nvSpPr>
        <p:spPr>
          <a:xfrm>
            <a:off x="311725" y="1450525"/>
            <a:ext cx="1050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Merriweather"/>
                <a:ea typeface="Merriweather"/>
                <a:cs typeface="Merriweather"/>
                <a:sym typeface="Merriweather"/>
              </a:rPr>
              <a:t>Uses</a:t>
            </a:r>
            <a:endParaRPr sz="120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p:nvPr/>
        </p:nvSpPr>
        <p:spPr>
          <a:xfrm>
            <a:off x="3742975" y="5375"/>
            <a:ext cx="54009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8"/>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Railgun Concepts</a:t>
            </a:r>
            <a:endParaRPr/>
          </a:p>
        </p:txBody>
      </p:sp>
      <p:sp>
        <p:nvSpPr>
          <p:cNvPr id="104" name="Google Shape;104;p18"/>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Railguns are a popular concepts in </a:t>
            </a:r>
            <a:r>
              <a:rPr lang="en"/>
              <a:t>Sci-Fi</a:t>
            </a:r>
            <a:r>
              <a:rPr lang="en"/>
              <a:t> video games and movies</a:t>
            </a:r>
            <a:endParaRPr/>
          </a:p>
          <a:p>
            <a:pPr indent="0" lvl="0" marL="0" rtl="0" algn="l">
              <a:spcBef>
                <a:spcPts val="1200"/>
              </a:spcBef>
              <a:spcAft>
                <a:spcPts val="1200"/>
              </a:spcAft>
              <a:buNone/>
            </a:pPr>
            <a:r>
              <a:rPr lang="en"/>
              <a:t>These are some examples</a:t>
            </a:r>
            <a:endParaRPr/>
          </a:p>
        </p:txBody>
      </p:sp>
      <p:pic>
        <p:nvPicPr>
          <p:cNvPr id="105" name="Google Shape;105;p18"/>
          <p:cNvPicPr preferRelativeResize="0"/>
          <p:nvPr/>
        </p:nvPicPr>
        <p:blipFill rotWithShape="1">
          <a:blip r:embed="rId3">
            <a:alphaModFix/>
          </a:blip>
          <a:srcRect b="0" l="20108" r="0" t="0"/>
          <a:stretch/>
        </p:blipFill>
        <p:spPr>
          <a:xfrm>
            <a:off x="4130150" y="208550"/>
            <a:ext cx="3127501" cy="1631175"/>
          </a:xfrm>
          <a:prstGeom prst="rect">
            <a:avLst/>
          </a:prstGeom>
          <a:noFill/>
          <a:ln>
            <a:noFill/>
          </a:ln>
        </p:spPr>
      </p:pic>
      <p:pic>
        <p:nvPicPr>
          <p:cNvPr id="106" name="Google Shape;106;p18"/>
          <p:cNvPicPr preferRelativeResize="0"/>
          <p:nvPr/>
        </p:nvPicPr>
        <p:blipFill>
          <a:blip r:embed="rId4">
            <a:alphaModFix/>
          </a:blip>
          <a:stretch>
            <a:fillRect/>
          </a:stretch>
        </p:blipFill>
        <p:spPr>
          <a:xfrm>
            <a:off x="6491260" y="1904850"/>
            <a:ext cx="2493015" cy="1402324"/>
          </a:xfrm>
          <a:prstGeom prst="rect">
            <a:avLst/>
          </a:prstGeom>
          <a:noFill/>
          <a:ln>
            <a:noFill/>
          </a:ln>
        </p:spPr>
      </p:pic>
      <p:pic>
        <p:nvPicPr>
          <p:cNvPr id="107" name="Google Shape;107;p18"/>
          <p:cNvPicPr preferRelativeResize="0"/>
          <p:nvPr/>
        </p:nvPicPr>
        <p:blipFill>
          <a:blip r:embed="rId5">
            <a:alphaModFix/>
          </a:blip>
          <a:stretch>
            <a:fillRect/>
          </a:stretch>
        </p:blipFill>
        <p:spPr>
          <a:xfrm>
            <a:off x="3908378" y="2153625"/>
            <a:ext cx="2493023" cy="1402325"/>
          </a:xfrm>
          <a:prstGeom prst="rect">
            <a:avLst/>
          </a:prstGeom>
          <a:noFill/>
          <a:ln>
            <a:noFill/>
          </a:ln>
        </p:spPr>
      </p:pic>
      <p:pic>
        <p:nvPicPr>
          <p:cNvPr id="108" name="Google Shape;108;p18"/>
          <p:cNvPicPr preferRelativeResize="0"/>
          <p:nvPr/>
        </p:nvPicPr>
        <p:blipFill>
          <a:blip r:embed="rId6">
            <a:alphaModFix/>
          </a:blip>
          <a:stretch>
            <a:fillRect/>
          </a:stretch>
        </p:blipFill>
        <p:spPr>
          <a:xfrm>
            <a:off x="6552188" y="3466600"/>
            <a:ext cx="2371143" cy="1282750"/>
          </a:xfrm>
          <a:prstGeom prst="rect">
            <a:avLst/>
          </a:prstGeom>
          <a:noFill/>
          <a:ln>
            <a:noFill/>
          </a:ln>
        </p:spPr>
      </p:pic>
      <p:pic>
        <p:nvPicPr>
          <p:cNvPr id="109" name="Google Shape;109;p18"/>
          <p:cNvPicPr preferRelativeResize="0"/>
          <p:nvPr/>
        </p:nvPicPr>
        <p:blipFill rotWithShape="1">
          <a:blip r:embed="rId7">
            <a:alphaModFix/>
          </a:blip>
          <a:srcRect b="0" l="19936" r="16349" t="0"/>
          <a:stretch/>
        </p:blipFill>
        <p:spPr>
          <a:xfrm>
            <a:off x="4439777" y="3736800"/>
            <a:ext cx="1430224" cy="1212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Pros vs Cons</a:t>
            </a:r>
            <a:endParaRPr/>
          </a:p>
          <a:p>
            <a:pPr indent="0" lvl="0" marL="0" rtl="0" algn="l">
              <a:spcBef>
                <a:spcPts val="0"/>
              </a:spcBef>
              <a:spcAft>
                <a:spcPts val="0"/>
              </a:spcAft>
              <a:buNone/>
            </a:pPr>
            <a:r>
              <a:rPr lang="en"/>
              <a:t>of Railguns</a:t>
            </a:r>
            <a:endParaRPr/>
          </a:p>
        </p:txBody>
      </p:sp>
      <p:sp>
        <p:nvSpPr>
          <p:cNvPr id="115" name="Google Shape;115;p19"/>
          <p:cNvSpPr txBox="1"/>
          <p:nvPr>
            <p:ph idx="1" type="subTitle"/>
          </p:nvPr>
        </p:nvSpPr>
        <p:spPr>
          <a:xfrm>
            <a:off x="304800" y="1483725"/>
            <a:ext cx="3704400" cy="92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Pros</a:t>
            </a:r>
            <a:endParaRPr sz="2400"/>
          </a:p>
        </p:txBody>
      </p:sp>
      <p:sp>
        <p:nvSpPr>
          <p:cNvPr id="116" name="Google Shape;116;p1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rgbClr val="000000"/>
              </a:buClr>
              <a:buSzPts val="1600"/>
              <a:buChar char="-"/>
            </a:pPr>
            <a:r>
              <a:rPr lang="en" sz="1600">
                <a:solidFill>
                  <a:srgbClr val="000000"/>
                </a:solidFill>
              </a:rPr>
              <a:t>Railgun projectiles would </a:t>
            </a:r>
            <a:r>
              <a:rPr lang="en" sz="1600">
                <a:solidFill>
                  <a:srgbClr val="000000"/>
                </a:solidFill>
              </a:rPr>
              <a:t>achieve</a:t>
            </a:r>
            <a:r>
              <a:rPr lang="en" sz="1600">
                <a:solidFill>
                  <a:srgbClr val="000000"/>
                </a:solidFill>
              </a:rPr>
              <a:t> higher speeds than standard </a:t>
            </a:r>
            <a:r>
              <a:rPr lang="en" sz="1600">
                <a:solidFill>
                  <a:srgbClr val="000000"/>
                </a:solidFill>
              </a:rPr>
              <a:t>cannon</a:t>
            </a:r>
            <a:r>
              <a:rPr lang="en" sz="1600">
                <a:solidFill>
                  <a:srgbClr val="000000"/>
                </a:solidFill>
              </a:rPr>
              <a:t> </a:t>
            </a:r>
            <a:r>
              <a:rPr lang="en" sz="1600">
                <a:solidFill>
                  <a:srgbClr val="000000"/>
                </a:solidFill>
              </a:rPr>
              <a:t>projectiles</a:t>
            </a:r>
            <a:endParaRPr sz="1600">
              <a:solidFill>
                <a:srgbClr val="000000"/>
              </a:solidFill>
            </a:endParaRPr>
          </a:p>
          <a:p>
            <a:pPr indent="0" lvl="0" marL="0" rtl="0" algn="l">
              <a:spcBef>
                <a:spcPts val="1200"/>
              </a:spcBef>
              <a:spcAft>
                <a:spcPts val="0"/>
              </a:spcAft>
              <a:buNone/>
            </a:pPr>
            <a:r>
              <a:t/>
            </a:r>
            <a:endParaRPr sz="1600">
              <a:solidFill>
                <a:srgbClr val="000000"/>
              </a:solidFill>
            </a:endParaRPr>
          </a:p>
          <a:p>
            <a:pPr indent="-330200" lvl="0" marL="457200" rtl="0" algn="l">
              <a:spcBef>
                <a:spcPts val="1200"/>
              </a:spcBef>
              <a:spcAft>
                <a:spcPts val="0"/>
              </a:spcAft>
              <a:buClr>
                <a:srgbClr val="000000"/>
              </a:buClr>
              <a:buSzPts val="1600"/>
              <a:buChar char="-"/>
            </a:pPr>
            <a:r>
              <a:rPr lang="en" sz="1600">
                <a:solidFill>
                  <a:srgbClr val="000000"/>
                </a:solidFill>
              </a:rPr>
              <a:t>Over mach 6 speed and 126 mile range</a:t>
            </a:r>
            <a:endParaRPr sz="1600">
              <a:solidFill>
                <a:srgbClr val="000000"/>
              </a:solidFill>
            </a:endParaRPr>
          </a:p>
          <a:p>
            <a:pPr indent="0" lvl="0" marL="0" rtl="0" algn="l">
              <a:spcBef>
                <a:spcPts val="1200"/>
              </a:spcBef>
              <a:spcAft>
                <a:spcPts val="0"/>
              </a:spcAft>
              <a:buNone/>
            </a:pPr>
            <a:r>
              <a:t/>
            </a:r>
            <a:endParaRPr sz="1600">
              <a:solidFill>
                <a:srgbClr val="000000"/>
              </a:solidFill>
            </a:endParaRPr>
          </a:p>
          <a:p>
            <a:pPr indent="-330200" lvl="0" marL="457200" rtl="0" algn="l">
              <a:spcBef>
                <a:spcPts val="1200"/>
              </a:spcBef>
              <a:spcAft>
                <a:spcPts val="0"/>
              </a:spcAft>
              <a:buClr>
                <a:srgbClr val="000000"/>
              </a:buClr>
              <a:buSzPts val="1600"/>
              <a:buChar char="-"/>
            </a:pPr>
            <a:r>
              <a:rPr lang="en" sz="1600">
                <a:solidFill>
                  <a:srgbClr val="000000"/>
                </a:solidFill>
              </a:rPr>
              <a:t>High velocity of projectiles means explosives aren’t necessary</a:t>
            </a:r>
            <a:endParaRPr sz="1600">
              <a:solidFill>
                <a:srgbClr val="000000"/>
              </a:solidFill>
            </a:endParaRPr>
          </a:p>
        </p:txBody>
      </p:sp>
      <p:pic>
        <p:nvPicPr>
          <p:cNvPr id="117" name="Google Shape;117;p19"/>
          <p:cNvPicPr preferRelativeResize="0"/>
          <p:nvPr/>
        </p:nvPicPr>
        <p:blipFill>
          <a:blip r:embed="rId3">
            <a:alphaModFix/>
          </a:blip>
          <a:stretch>
            <a:fillRect/>
          </a:stretch>
        </p:blipFill>
        <p:spPr>
          <a:xfrm>
            <a:off x="311300" y="2410420"/>
            <a:ext cx="3704400" cy="2083730"/>
          </a:xfrm>
          <a:prstGeom prst="rect">
            <a:avLst/>
          </a:prstGeom>
          <a:noFill/>
          <a:ln>
            <a:noFill/>
          </a:ln>
        </p:spPr>
      </p:pic>
      <p:sp>
        <p:nvSpPr>
          <p:cNvPr id="118" name="Google Shape;118;p19"/>
          <p:cNvSpPr txBox="1"/>
          <p:nvPr/>
        </p:nvSpPr>
        <p:spPr>
          <a:xfrm>
            <a:off x="240575" y="4568300"/>
            <a:ext cx="37098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A railgun prototype on the USS Millinocket</a:t>
            </a:r>
            <a:endParaRPr sz="600">
              <a:solidFill>
                <a:schemeClr val="lt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txBox="1"/>
          <p:nvPr>
            <p:ph idx="1" type="body"/>
          </p:nvPr>
        </p:nvSpPr>
        <p:spPr>
          <a:xfrm>
            <a:off x="270025" y="454175"/>
            <a:ext cx="8474700" cy="9426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SzPts val="333"/>
              <a:buNone/>
            </a:pPr>
            <a:r>
              <a:rPr lang="en" sz="2645">
                <a:solidFill>
                  <a:schemeClr val="lt1"/>
                </a:solidFill>
                <a:latin typeface="Merriweather"/>
                <a:ea typeface="Merriweather"/>
                <a:cs typeface="Merriweather"/>
                <a:sym typeface="Merriweather"/>
              </a:rPr>
              <a:t>G</a:t>
            </a:r>
            <a:r>
              <a:rPr lang="en" sz="2645">
                <a:solidFill>
                  <a:schemeClr val="lt1"/>
                </a:solidFill>
                <a:latin typeface="Merriweather"/>
                <a:ea typeface="Merriweather"/>
                <a:cs typeface="Merriweather"/>
                <a:sym typeface="Merriweather"/>
              </a:rPr>
              <a:t>raph of Railgun Statistics Compared to Other Conventional Cannons</a:t>
            </a:r>
            <a:endParaRPr sz="555"/>
          </a:p>
          <a:p>
            <a:pPr indent="0" lvl="0" marL="0" rtl="0" algn="l">
              <a:lnSpc>
                <a:spcPct val="90000"/>
              </a:lnSpc>
              <a:spcBef>
                <a:spcPts val="0"/>
              </a:spcBef>
              <a:spcAft>
                <a:spcPts val="0"/>
              </a:spcAft>
              <a:buSzPts val="333"/>
              <a:buNone/>
            </a:pPr>
            <a:r>
              <a:t/>
            </a:r>
            <a:endParaRPr sz="2645">
              <a:solidFill>
                <a:schemeClr val="lt1"/>
              </a:solidFill>
              <a:latin typeface="Merriweather"/>
              <a:ea typeface="Merriweather"/>
              <a:cs typeface="Merriweather"/>
              <a:sym typeface="Merriweather"/>
            </a:endParaRPr>
          </a:p>
        </p:txBody>
      </p:sp>
      <p:pic>
        <p:nvPicPr>
          <p:cNvPr id="124" name="Google Shape;124;p20" title="Chart"/>
          <p:cNvPicPr preferRelativeResize="0"/>
          <p:nvPr/>
        </p:nvPicPr>
        <p:blipFill>
          <a:blip r:embed="rId3">
            <a:alphaModFix/>
          </a:blip>
          <a:stretch>
            <a:fillRect/>
          </a:stretch>
        </p:blipFill>
        <p:spPr>
          <a:xfrm>
            <a:off x="2141500" y="1701575"/>
            <a:ext cx="4731750" cy="29258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Pros vs Cons</a:t>
            </a:r>
            <a:endParaRPr/>
          </a:p>
          <a:p>
            <a:pPr indent="0" lvl="0" marL="0" rtl="0" algn="l">
              <a:spcBef>
                <a:spcPts val="0"/>
              </a:spcBef>
              <a:spcAft>
                <a:spcPts val="0"/>
              </a:spcAft>
              <a:buNone/>
            </a:pPr>
            <a:r>
              <a:rPr lang="en"/>
              <a:t>of Railguns</a:t>
            </a:r>
            <a:endParaRPr/>
          </a:p>
        </p:txBody>
      </p:sp>
      <p:sp>
        <p:nvSpPr>
          <p:cNvPr id="130" name="Google Shape;130;p21"/>
          <p:cNvSpPr txBox="1"/>
          <p:nvPr>
            <p:ph idx="1" type="subTitle"/>
          </p:nvPr>
        </p:nvSpPr>
        <p:spPr>
          <a:xfrm>
            <a:off x="304800" y="1483725"/>
            <a:ext cx="3704400" cy="92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Cons</a:t>
            </a:r>
            <a:endParaRPr sz="2400"/>
          </a:p>
        </p:txBody>
      </p:sp>
      <p:sp>
        <p:nvSpPr>
          <p:cNvPr id="131" name="Google Shape;131;p21"/>
          <p:cNvSpPr txBox="1"/>
          <p:nvPr>
            <p:ph idx="2" type="body"/>
          </p:nvPr>
        </p:nvSpPr>
        <p:spPr>
          <a:xfrm>
            <a:off x="4879025" y="500925"/>
            <a:ext cx="3954000" cy="41115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Clr>
                <a:srgbClr val="000000"/>
              </a:buClr>
              <a:buSzPts val="1600"/>
              <a:buChar char="-"/>
            </a:pPr>
            <a:r>
              <a:rPr lang="en" sz="1600">
                <a:solidFill>
                  <a:srgbClr val="000000"/>
                </a:solidFill>
              </a:rPr>
              <a:t>Railguns are still in development- haven’t been completed</a:t>
            </a:r>
            <a:endParaRPr sz="1600">
              <a:solidFill>
                <a:srgbClr val="000000"/>
              </a:solidFill>
            </a:endParaRPr>
          </a:p>
          <a:p>
            <a:pPr indent="0" lvl="0" marL="0" rtl="0" algn="l">
              <a:spcBef>
                <a:spcPts val="1200"/>
              </a:spcBef>
              <a:spcAft>
                <a:spcPts val="0"/>
              </a:spcAft>
              <a:buNone/>
            </a:pPr>
            <a:r>
              <a:t/>
            </a:r>
            <a:endParaRPr sz="1600">
              <a:solidFill>
                <a:srgbClr val="000000"/>
              </a:solidFill>
            </a:endParaRPr>
          </a:p>
          <a:p>
            <a:pPr indent="-330200" lvl="0" marL="457200" rtl="0" algn="l">
              <a:spcBef>
                <a:spcPts val="1200"/>
              </a:spcBef>
              <a:spcAft>
                <a:spcPts val="0"/>
              </a:spcAft>
              <a:buClr>
                <a:srgbClr val="000000"/>
              </a:buClr>
              <a:buSzPts val="1600"/>
              <a:buChar char="-"/>
            </a:pPr>
            <a:r>
              <a:rPr lang="en" sz="1600">
                <a:solidFill>
                  <a:srgbClr val="000000"/>
                </a:solidFill>
              </a:rPr>
              <a:t>Massive amount of energy needed to operate</a:t>
            </a:r>
            <a:endParaRPr sz="1600">
              <a:solidFill>
                <a:srgbClr val="000000"/>
              </a:solidFill>
            </a:endParaRPr>
          </a:p>
          <a:p>
            <a:pPr indent="0" lvl="0" marL="0" rtl="0" algn="l">
              <a:spcBef>
                <a:spcPts val="1200"/>
              </a:spcBef>
              <a:spcAft>
                <a:spcPts val="0"/>
              </a:spcAft>
              <a:buNone/>
            </a:pPr>
            <a:r>
              <a:t/>
            </a:r>
            <a:endParaRPr sz="1600">
              <a:solidFill>
                <a:srgbClr val="000000"/>
              </a:solidFill>
            </a:endParaRPr>
          </a:p>
          <a:p>
            <a:pPr indent="-330200" lvl="0" marL="457200" rtl="0" algn="l">
              <a:spcBef>
                <a:spcPts val="1200"/>
              </a:spcBef>
              <a:spcAft>
                <a:spcPts val="0"/>
              </a:spcAft>
              <a:buClr>
                <a:srgbClr val="000000"/>
              </a:buClr>
              <a:buSzPts val="1600"/>
              <a:buChar char="-"/>
            </a:pPr>
            <a:r>
              <a:rPr lang="en" sz="1600">
                <a:solidFill>
                  <a:srgbClr val="000000"/>
                </a:solidFill>
              </a:rPr>
              <a:t>Railguns can’t sustain constant use</a:t>
            </a:r>
            <a:endParaRPr sz="1600">
              <a:solidFill>
                <a:srgbClr val="000000"/>
              </a:solidFill>
            </a:endParaRPr>
          </a:p>
          <a:p>
            <a:pPr indent="0" lvl="0" marL="0" rtl="0" algn="l">
              <a:spcBef>
                <a:spcPts val="1200"/>
              </a:spcBef>
              <a:spcAft>
                <a:spcPts val="0"/>
              </a:spcAft>
              <a:buNone/>
            </a:pPr>
            <a:r>
              <a:t/>
            </a:r>
            <a:endParaRPr sz="1600">
              <a:solidFill>
                <a:srgbClr val="000000"/>
              </a:solidFill>
            </a:endParaRPr>
          </a:p>
          <a:p>
            <a:pPr indent="-330200" lvl="0" marL="457200" rtl="0" algn="l">
              <a:spcBef>
                <a:spcPts val="1200"/>
              </a:spcBef>
              <a:spcAft>
                <a:spcPts val="0"/>
              </a:spcAft>
              <a:buClr>
                <a:srgbClr val="000000"/>
              </a:buClr>
              <a:buSzPts val="1600"/>
              <a:buChar char="-"/>
            </a:pPr>
            <a:r>
              <a:rPr lang="en" sz="1600">
                <a:solidFill>
                  <a:srgbClr val="000000"/>
                </a:solidFill>
              </a:rPr>
              <a:t>Can only be used near a power supply</a:t>
            </a:r>
            <a:endParaRPr sz="1600">
              <a:solidFill>
                <a:srgbClr val="000000"/>
              </a:solidFill>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